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7" r:id="rId4"/>
    <p:sldId id="276" r:id="rId5"/>
    <p:sldId id="292" r:id="rId6"/>
    <p:sldId id="287" r:id="rId7"/>
    <p:sldId id="288" r:id="rId8"/>
    <p:sldId id="293" r:id="rId9"/>
    <p:sldId id="279" r:id="rId10"/>
    <p:sldId id="281" r:id="rId11"/>
    <p:sldId id="29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BEAC4-6A1A-F9E7-6C5E-8F8F34EB000C}" v="12" dt="2023-09-08T04:54:35.475"/>
    <p1510:client id="{173DB4A4-AA78-4230-5FC8-AD36672C332F}" v="123" dt="2023-09-08T03:25:35.426"/>
    <p1510:client id="{2C5FB4C4-829F-C569-9FE8-580AE3CA0EA2}" v="479" dt="2023-09-08T06:01:14.247"/>
    <p1510:client id="{49ED065D-24FE-9501-68F6-7CCE2B14F121}" v="1443" dt="2023-09-08T04:39:31.164"/>
    <p1510:client id="{52F18185-61AA-BCCA-7F07-1FD3891A92FE}" v="152" dt="2023-09-08T03:00:02.369"/>
    <p1510:client id="{59B1D04C-660E-4D88-4884-651C3F45B06E}" v="68" dt="2023-09-08T03:31:35.099"/>
    <p1510:client id="{5A56559B-9DDB-47D9-8694-0DE8083BB188}" v="20" dt="2023-09-07T09:14:47.851"/>
    <p1510:client id="{70279A74-740A-34AE-66C6-99D43080BE77}" v="169" dt="2023-09-07T17:50:38.676"/>
    <p1510:client id="{9A3AC68E-5B18-E712-3F68-00369E5584DA}" v="158" dt="2023-09-07T11:02:30.223"/>
    <p1510:client id="{A58ACD9C-5E4F-D145-55A3-C73E0C141568}" v="43" dt="2023-09-07T20:03:43.242"/>
    <p1510:client id="{A5DE7A76-6EC6-9A5C-A94C-2CD1814C8125}" v="296" dt="2023-09-07T10:48:28.229"/>
    <p1510:client id="{A6A77390-E100-46C0-B0B4-3BBF1E096B44}" v="42" dt="2023-09-06T16:05:43.702"/>
    <p1510:client id="{B4FC7BAC-B672-5576-7901-917EE74CAC0A}" v="24" dt="2023-09-07T10:21:14.459"/>
    <p1510:client id="{B5B7ECB1-EBC3-3457-1C80-DA1C4B9E0587}" v="120" dt="2023-09-08T05:51:18.992"/>
    <p1510:client id="{B6A6ABD4-3FAA-A0CA-4188-72CDF57DF4FA}" v="181" dt="2023-09-08T02:31:05.124"/>
    <p1510:client id="{BC882ADB-C63A-CE4B-4F17-AC4793287F92}" v="1" dt="2023-09-08T02:08:19.171"/>
    <p1510:client id="{BDED4A59-4683-40BB-33B8-F618034630DE}" v="42" dt="2023-09-07T20:04:44.119"/>
    <p1510:client id="{CD0ACC43-2C1C-1A66-3681-29570C4A9F30}" v="37" dt="2023-09-07T15:58:55.606"/>
    <p1510:client id="{CE94CC2A-AD67-8BA0-811C-DE2BBEC9DC99}" v="178" dt="2023-09-07T16:20:35.925"/>
    <p1510:client id="{D3CC58C7-854B-DC8B-8AD0-B3363E002076}" v="186" dt="2023-09-07T17:22:39.533"/>
    <p1510:client id="{E73344F7-805B-15E6-689E-230F757FEC1B}" v="2" dt="2023-09-07T16:30:03.788"/>
    <p1510:client id="{F616FC46-3473-3D0F-881F-D418353DE6D5}" v="8" dt="2023-09-07T19:46:11.990"/>
    <p1510:client id="{F7DD7327-AA03-797A-9E99-EC379C2537CB}" v="879" dt="2023-09-08T04:04:52.033"/>
    <p1510:client id="{FB9E80F4-AE11-D263-A4EA-DF792D53EBA7}" v="1134" dt="2023-09-07T19:38:21.682"/>
    <p1510:client id="{FCB22CA6-25C0-41A0-79A6-B8C417B227D0}" v="12" dt="2023-09-07T19:44:32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/>
    <p:restoredTop sz="94687"/>
  </p:normalViewPr>
  <p:slideViewPr>
    <p:cSldViewPr snapToGrid="0">
      <p:cViewPr varScale="1">
        <p:scale>
          <a:sx n="87" d="100"/>
          <a:sy n="87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 September 2023 | ECE047 | Review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 September 2023 | ECE047 | Review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BHI.2016.7455874" TargetMode="External"/><Relationship Id="rId2" Type="http://schemas.openxmlformats.org/officeDocument/2006/relationships/hyperlink" Target="https://doi.org/10.1109/TAFFC.2019.290762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9/TAFFC.2017.2731763" TargetMode="External"/><Relationship Id="rId5" Type="http://schemas.openxmlformats.org/officeDocument/2006/relationships/hyperlink" Target="https://doi.org/10.1002/brb3.3002" TargetMode="External"/><Relationship Id="rId4" Type="http://schemas.openxmlformats.org/officeDocument/2006/relationships/hyperlink" Target="https://doi.org/10.1016/j.ajp.2022.10326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349580"/>
            <a:ext cx="7084971" cy="185391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Times New Roman"/>
                <a:cs typeface="Calibri Light"/>
              </a:rPr>
              <a:t>Schizophrenia Disease Prediction using face</a:t>
            </a:r>
            <a:endParaRPr lang="en-US" sz="5400" b="1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1905653"/>
            <a:ext cx="5273756" cy="112665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>
              <a:cs typeface="Calibri"/>
            </a:endParaRPr>
          </a:p>
          <a:p>
            <a:pPr algn="l"/>
            <a:r>
              <a:rPr lang="en-US" b="1" dirty="0">
                <a:latin typeface="Times New Roman"/>
                <a:cs typeface="Calibri"/>
              </a:rPr>
              <a:t>Team No:</a:t>
            </a:r>
            <a:r>
              <a:rPr lang="en-US" dirty="0">
                <a:latin typeface="Times New Roman"/>
                <a:cs typeface="Calibri"/>
              </a:rPr>
              <a:t> ECE063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3B5C-92C2-DF84-7261-13D8B290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184565-6DF6-7D5A-5B9A-78ED905751AD}"/>
              </a:ext>
            </a:extLst>
          </p:cNvPr>
          <p:cNvSpPr txBox="1">
            <a:spLocks/>
          </p:cNvSpPr>
          <p:nvPr/>
        </p:nvSpPr>
        <p:spPr>
          <a:xfrm>
            <a:off x="643466" y="3042450"/>
            <a:ext cx="5152392" cy="47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/>
                <a:cs typeface="Calibri"/>
              </a:rPr>
              <a:t>Team Members: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4E5B56-EA1C-C668-5EB9-ACA5FD26E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405226"/>
              </p:ext>
            </p:extLst>
          </p:nvPr>
        </p:nvGraphicFramePr>
        <p:xfrm>
          <a:off x="2218034" y="3664750"/>
          <a:ext cx="7398376" cy="20726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99188">
                  <a:extLst>
                    <a:ext uri="{9D8B030D-6E8A-4147-A177-3AD203B41FA5}">
                      <a16:colId xmlns:a16="http://schemas.microsoft.com/office/drawing/2014/main" val="1221877802"/>
                    </a:ext>
                  </a:extLst>
                </a:gridCol>
                <a:gridCol w="3699188">
                  <a:extLst>
                    <a:ext uri="{9D8B030D-6E8A-4147-A177-3AD203B41FA5}">
                      <a16:colId xmlns:a16="http://schemas.microsoft.com/office/drawing/2014/main" val="70001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Mohan V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CB.EN.U4CCE20033</a:t>
                      </a:r>
                      <a:endParaRPr lang="en-IN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3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Nithin </a:t>
                      </a:r>
                      <a:r>
                        <a:rPr lang="en-US" sz="2800" dirty="0" err="1"/>
                        <a:t>Rajaseharan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CB.EN.U4CCE20039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1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Taushiq Balamurugan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CB.EN.U4CCE20064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9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Varun 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CB.EN.U4CCE20069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9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Proposed IDEA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52E92-32BA-A283-EDD8-B38610ED09DF}"/>
              </a:ext>
            </a:extLst>
          </p:cNvPr>
          <p:cNvSpPr txBox="1"/>
          <p:nvPr/>
        </p:nvSpPr>
        <p:spPr>
          <a:xfrm>
            <a:off x="402065" y="1110215"/>
            <a:ext cx="11520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 Regular"/>
              </a:rPr>
              <a:t>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HelveticaNeue Regular"/>
              </a:rPr>
              <a:t>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 Regular"/>
              </a:rPr>
              <a:t>A</a:t>
            </a:r>
            <a:endParaRPr lang="en-US" i="0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265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Proposed IDEA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E6520-C0C9-8029-2A99-AEFA6855A967}"/>
              </a:ext>
            </a:extLst>
          </p:cNvPr>
          <p:cNvSpPr txBox="1"/>
          <p:nvPr/>
        </p:nvSpPr>
        <p:spPr>
          <a:xfrm>
            <a:off x="402065" y="1110215"/>
            <a:ext cx="11520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 Regular"/>
              </a:rPr>
              <a:t>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HelveticaNeue Regular"/>
              </a:rPr>
              <a:t>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Neue Regular"/>
              </a:rPr>
              <a:t>A</a:t>
            </a:r>
            <a:endParaRPr lang="en-US" i="0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224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REferences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22EBA-F4F1-34D2-E59A-283513A34126}"/>
              </a:ext>
            </a:extLst>
          </p:cNvPr>
          <p:cNvSpPr txBox="1"/>
          <p:nvPr/>
        </p:nvSpPr>
        <p:spPr>
          <a:xfrm>
            <a:off x="671879" y="1131461"/>
            <a:ext cx="1068192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Bishay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Mina, et al. "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Schinet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Automatic estimation of symptoms of schizophrenia from facial behaviour analysis."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Affective Computing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12.4 (</a:t>
            </a:r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949-961.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      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https://doi.org/10.1109/TAFFC.2019.2907628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Tron, Talia, et al. "Facial expressions and flat affect in schizophrenia, automatic analysis from depth camera data."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IEEE-EMBS International Conference on Biomedical and Health Informatics (BHI)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https://doi.org/10.1109/BHI.2016.7455874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Jie, et al. "Automatic recognition of schizophrenia from facial videos using 3D convolutional neural network."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Asian Journal of Psychiatry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77 (2022): 103263.                                                           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dio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IN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https://doi.org/10.1016/j.ajp.2022.103263</a:t>
            </a:r>
            <a:endParaRPr lang="en-IN" b="0" i="0" u="none" strike="noStrike" dirty="0">
              <a:solidFill>
                <a:srgbClr val="0272B1"/>
              </a:solidFill>
              <a:effectLst/>
              <a:latin typeface="ElsevierSans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Xiaofei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"Recognizing schizophrenia using facial expressions based on convolutional neural network."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Brain and </a:t>
            </a:r>
            <a:r>
              <a:rPr lang="en-I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(2023): e3002. 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 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https://doi.org/10.1002/brb3.3002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Martinez,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"Automatic analysis of facial actions: A survey."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affective computing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10.3 (2017): 325-347.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https://doi.org/10.1109/TAFFC.2017.2731763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6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3427534" y="2459504"/>
            <a:ext cx="5336931" cy="193899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Thank You 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Team ECE063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 Antonio Man Working To Erase Stigma Of Schizophrenia | TPR">
            <a:extLst>
              <a:ext uri="{FF2B5EF4-FFF2-40B4-BE49-F238E27FC236}">
                <a16:creationId xmlns:a16="http://schemas.microsoft.com/office/drawing/2014/main" id="{44A28CE8-ADCB-5731-C7D1-E8901DBCC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" r="7771" b="1028"/>
          <a:stretch/>
        </p:blipFill>
        <p:spPr bwMode="auto">
          <a:xfrm>
            <a:off x="6419559" y="1735698"/>
            <a:ext cx="5772441" cy="40672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32324-B456-32A7-9292-8869E49FAB2E}"/>
              </a:ext>
            </a:extLst>
          </p:cNvPr>
          <p:cNvSpPr txBox="1">
            <a:spLocks/>
          </p:cNvSpPr>
          <p:nvPr/>
        </p:nvSpPr>
        <p:spPr>
          <a:xfrm>
            <a:off x="397791" y="1735698"/>
            <a:ext cx="5488951" cy="3865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>
                <a:latin typeface="Times New Roman"/>
                <a:cs typeface="Calibri"/>
              </a:rPr>
              <a:t>Schizophrenia </a:t>
            </a:r>
            <a:r>
              <a:rPr lang="en-US" sz="2400" dirty="0">
                <a:latin typeface="Times New Roman"/>
                <a:cs typeface="Calibri"/>
              </a:rPr>
              <a:t>people interpret reality abnormally.</a:t>
            </a:r>
          </a:p>
          <a:p>
            <a:pPr algn="just"/>
            <a:r>
              <a:rPr lang="en-US" sz="2400" dirty="0">
                <a:latin typeface="Times New Roman"/>
                <a:cs typeface="Calibri"/>
              </a:rPr>
              <a:t>They show a markedly reduced ability to </a:t>
            </a:r>
            <a:r>
              <a:rPr lang="en-US" sz="2400" b="1" dirty="0">
                <a:latin typeface="Times New Roman"/>
                <a:cs typeface="Calibri"/>
              </a:rPr>
              <a:t>perceive and express facial emotions</a:t>
            </a:r>
            <a:r>
              <a:rPr lang="en-US" sz="2400" dirty="0">
                <a:latin typeface="Times New Roman"/>
                <a:cs typeface="Calibri"/>
              </a:rPr>
              <a:t>. </a:t>
            </a:r>
          </a:p>
          <a:p>
            <a:pPr algn="just"/>
            <a:r>
              <a:rPr lang="en-US" sz="2400" dirty="0">
                <a:latin typeface="Times New Roman"/>
                <a:cs typeface="Calibri"/>
              </a:rPr>
              <a:t>Patients experience a range of symptoms, including </a:t>
            </a:r>
            <a:r>
              <a:rPr lang="en-US" sz="2400" b="1" dirty="0">
                <a:latin typeface="Times New Roman"/>
                <a:cs typeface="Calibri"/>
              </a:rPr>
              <a:t>hallucinations</a:t>
            </a:r>
            <a:r>
              <a:rPr lang="en-US" sz="2400" dirty="0">
                <a:latin typeface="Times New Roman"/>
                <a:cs typeface="Calibri"/>
              </a:rPr>
              <a:t>, </a:t>
            </a:r>
            <a:r>
              <a:rPr lang="en-US" sz="2400" b="1" dirty="0">
                <a:latin typeface="Times New Roman"/>
                <a:cs typeface="Calibri"/>
              </a:rPr>
              <a:t>delusions</a:t>
            </a:r>
            <a:r>
              <a:rPr lang="en-US" sz="2400" dirty="0">
                <a:latin typeface="Times New Roman"/>
                <a:cs typeface="Calibri"/>
              </a:rPr>
              <a:t>, </a:t>
            </a:r>
            <a:r>
              <a:rPr lang="en-US" sz="2400" b="1" dirty="0">
                <a:latin typeface="Times New Roman"/>
                <a:cs typeface="Calibri"/>
              </a:rPr>
              <a:t>disorganized thinking</a:t>
            </a:r>
            <a:r>
              <a:rPr lang="en-US" sz="2400" dirty="0">
                <a:latin typeface="Times New Roman"/>
                <a:cs typeface="Calibri"/>
              </a:rPr>
              <a:t>, and </a:t>
            </a:r>
            <a:r>
              <a:rPr lang="en-US" sz="2400" b="1" dirty="0">
                <a:latin typeface="Times New Roman"/>
                <a:cs typeface="Calibri"/>
              </a:rPr>
              <a:t>emotional disturbances</a:t>
            </a:r>
            <a:r>
              <a:rPr lang="en-US" sz="2400" dirty="0">
                <a:latin typeface="Times New Roman"/>
                <a:cs typeface="Calibri"/>
              </a:rPr>
              <a:t>.</a:t>
            </a:r>
          </a:p>
          <a:p>
            <a:pPr algn="just"/>
            <a:r>
              <a:rPr lang="en-US" sz="2400" dirty="0">
                <a:latin typeface="Times New Roman"/>
                <a:cs typeface="Calibri"/>
              </a:rPr>
              <a:t>According to WHO, </a:t>
            </a:r>
            <a:r>
              <a:rPr lang="en-US" sz="2400" b="1" dirty="0">
                <a:latin typeface="Times New Roman"/>
                <a:cs typeface="Calibri"/>
              </a:rPr>
              <a:t>20 million </a:t>
            </a:r>
            <a:r>
              <a:rPr lang="en-US" sz="2400" dirty="0">
                <a:latin typeface="Times New Roman"/>
                <a:cs typeface="Calibri"/>
              </a:rPr>
              <a:t>people worldwide have schizophrenia.</a:t>
            </a:r>
          </a:p>
        </p:txBody>
      </p:sp>
    </p:spTree>
    <p:extLst>
      <p:ext uri="{BB962C8B-B14F-4D97-AF65-F5344CB8AC3E}">
        <p14:creationId xmlns:p14="http://schemas.microsoft.com/office/powerpoint/2010/main" val="354841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C2BDC-D8D2-9D22-4069-99FD048B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Negative Symptoms of Schizophrenia">
            <a:extLst>
              <a:ext uri="{FF2B5EF4-FFF2-40B4-BE49-F238E27FC236}">
                <a16:creationId xmlns:a16="http://schemas.microsoft.com/office/drawing/2014/main" id="{C6B6D57B-BA80-1F67-8DFB-59EEE9329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b="4842"/>
          <a:stretch/>
        </p:blipFill>
        <p:spPr bwMode="auto">
          <a:xfrm>
            <a:off x="6032255" y="1424843"/>
            <a:ext cx="5858913" cy="375724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sitive Symptoms in Schizophrenia">
            <a:extLst>
              <a:ext uri="{FF2B5EF4-FFF2-40B4-BE49-F238E27FC236}">
                <a16:creationId xmlns:a16="http://schemas.microsoft.com/office/drawing/2014/main" id="{A04FD10B-C584-43AD-52E5-4F9098C3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" y="1424844"/>
            <a:ext cx="5635868" cy="375724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51569-6EA7-4D37-74BC-E4DFBD962F0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6B023-7D47-F56B-4AB0-4A906F34C36E}"/>
              </a:ext>
            </a:extLst>
          </p:cNvPr>
          <p:cNvSpPr txBox="1"/>
          <p:nvPr/>
        </p:nvSpPr>
        <p:spPr>
          <a:xfrm>
            <a:off x="272562" y="1541631"/>
            <a:ext cx="582343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Calibri"/>
              </a:rPr>
              <a:t>The schizophrenia diagnosis relies on </a:t>
            </a:r>
            <a:r>
              <a:rPr lang="en-US" sz="2400" b="1" dirty="0">
                <a:latin typeface="Times New Roman"/>
                <a:cs typeface="Calibri"/>
              </a:rPr>
              <a:t>the subjective evaluation of clinical symptoms</a:t>
            </a:r>
            <a:r>
              <a:rPr lang="en-US" sz="2400" dirty="0">
                <a:latin typeface="Times New Roman"/>
                <a:cs typeface="Calibri"/>
              </a:rPr>
              <a:t> by a psychiatrist.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Calibri"/>
              </a:rPr>
              <a:t>No clear organic indicators </a:t>
            </a:r>
            <a:r>
              <a:rPr lang="en-US" sz="2400" dirty="0">
                <a:latin typeface="Times New Roman"/>
                <a:cs typeface="Calibri"/>
              </a:rPr>
              <a:t>have been identified.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Calibri"/>
              </a:rPr>
              <a:t>MRI </a:t>
            </a:r>
            <a:r>
              <a:rPr lang="en-US" sz="2400" dirty="0">
                <a:latin typeface="Times New Roman"/>
                <a:cs typeface="Calibri"/>
              </a:rPr>
              <a:t>scanning method and </a:t>
            </a:r>
            <a:r>
              <a:rPr lang="en-US" sz="2400" b="1" dirty="0">
                <a:latin typeface="Times New Roman"/>
                <a:cs typeface="Calibri"/>
              </a:rPr>
              <a:t>EEG </a:t>
            </a:r>
            <a:r>
              <a:rPr lang="en-US" sz="2400" dirty="0">
                <a:latin typeface="Times New Roman"/>
                <a:cs typeface="Calibri"/>
              </a:rPr>
              <a:t>signal method is </a:t>
            </a:r>
            <a:r>
              <a:rPr lang="en-US" sz="2400" b="1" dirty="0">
                <a:latin typeface="Times New Roman"/>
                <a:cs typeface="Calibri"/>
              </a:rPr>
              <a:t>invasive.</a:t>
            </a:r>
            <a:endParaRPr lang="en-US" sz="2400" dirty="0">
              <a:latin typeface="Times New Roman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Calibri"/>
              </a:rPr>
              <a:t>Due to the lack of quantitative standards and the reliance on </a:t>
            </a:r>
            <a:r>
              <a:rPr lang="en-US" sz="2400" b="1" dirty="0">
                <a:latin typeface="Times New Roman"/>
                <a:cs typeface="Calibri"/>
              </a:rPr>
              <a:t>subjective evaluation from psychiatrists</a:t>
            </a:r>
            <a:r>
              <a:rPr lang="en-US" sz="2400" dirty="0">
                <a:latin typeface="Times New Roman"/>
                <a:cs typeface="Calibri"/>
              </a:rPr>
              <a:t>, misdiagnosis of schizophrenia occurs.</a:t>
            </a:r>
          </a:p>
        </p:txBody>
      </p:sp>
      <p:pic>
        <p:nvPicPr>
          <p:cNvPr id="2050" name="Picture 2" descr="PEERS - Computational Memory Lab">
            <a:extLst>
              <a:ext uri="{FF2B5EF4-FFF2-40B4-BE49-F238E27FC236}">
                <a16:creationId xmlns:a16="http://schemas.microsoft.com/office/drawing/2014/main" id="{A069ED25-D1B4-399A-0517-0DD56DD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13" y="3364200"/>
            <a:ext cx="4865809" cy="32438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hizophrenia: Definition, Diagnosis, Treatment and Prevalence">
            <a:extLst>
              <a:ext uri="{FF2B5EF4-FFF2-40B4-BE49-F238E27FC236}">
                <a16:creationId xmlns:a16="http://schemas.microsoft.com/office/drawing/2014/main" id="{3DB60429-5626-A5DA-FD34-255322C9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81" y="707886"/>
            <a:ext cx="4980842" cy="27892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2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</a:t>
            </a:r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BASe</a:t>
            </a:r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 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FE096-2A34-4E3E-3C58-C5ECC3B1B08F}"/>
              </a:ext>
            </a:extLst>
          </p:cNvPr>
          <p:cNvSpPr txBox="1"/>
          <p:nvPr/>
        </p:nvSpPr>
        <p:spPr>
          <a:xfrm>
            <a:off x="990966" y="1044040"/>
            <a:ext cx="10210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 </a:t>
            </a:r>
            <a:r>
              <a:rPr lang="en-US" sz="2400" dirty="0" err="1"/>
              <a:t>SchiNet</a:t>
            </a:r>
            <a:r>
              <a:rPr lang="en-US" sz="2400" dirty="0"/>
              <a:t>: Automatic Estimation of Symptoms of Schizophrenia from Facial </a:t>
            </a:r>
          </a:p>
          <a:p>
            <a:r>
              <a:rPr lang="en-US" sz="2400" dirty="0"/>
              <a:t>           </a:t>
            </a:r>
            <a:r>
              <a:rPr lang="en-US" sz="2400" dirty="0" err="1"/>
              <a:t>Behaviour</a:t>
            </a:r>
            <a:r>
              <a:rPr lang="en-US" sz="2400" dirty="0"/>
              <a:t> Analysis</a:t>
            </a:r>
            <a:endParaRPr lang="en-IN" sz="2400" dirty="0"/>
          </a:p>
          <a:p>
            <a:r>
              <a:rPr lang="en-US" sz="2400" b="1" u="sng" dirty="0"/>
              <a:t>Publication:</a:t>
            </a:r>
            <a:r>
              <a:rPr lang="en-US" sz="2400" dirty="0"/>
              <a:t>   IEEE Transactions on Affective Computing </a:t>
            </a:r>
            <a:r>
              <a:rPr lang="en-US" sz="2000" dirty="0"/>
              <a:t>(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HelveticaNeue Regular"/>
              </a:rPr>
              <a:t>2019</a:t>
            </a:r>
            <a:r>
              <a:rPr lang="en-US" sz="2000" dirty="0"/>
              <a:t>) (Journal)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A4933-EAB0-C056-F9A9-A4DE91022E5C}"/>
              </a:ext>
            </a:extLst>
          </p:cNvPr>
          <p:cNvSpPr txBox="1"/>
          <p:nvPr/>
        </p:nvSpPr>
        <p:spPr>
          <a:xfrm>
            <a:off x="199292" y="2413029"/>
            <a:ext cx="3467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SchiNet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, a novel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neural network architecture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that estimates expression-related symptoms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Videos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of professional-patient interviews were used</a:t>
            </a:r>
            <a:endParaRPr lang="en-US" sz="2000" dirty="0">
              <a:solidFill>
                <a:srgbClr val="333333"/>
              </a:solidFill>
              <a:latin typeface="HelveticaNeue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Detected facial expressions are significantly correlated to symptoms of schizophrenia</a:t>
            </a:r>
          </a:p>
        </p:txBody>
      </p:sp>
      <p:pic>
        <p:nvPicPr>
          <p:cNvPr id="2050" name="Picture 2" descr="Fig. 1. - &#10;(a) The proposed SchiNet for symptom severity estimation in schizophrenia. The input is a recorded video interview of a patient during his/her symptom assessment, and the outputs are the estimated values for the expression-related symptoms and the total scale/symptoms score. Feature extraction is done over two stages, first, the video is encoded by patient facial expressions, then a compact statistical feature vector is extracted over the encoded expressions. (b) The training stages of the SchiNet.&#10;">
            <a:extLst>
              <a:ext uri="{FF2B5EF4-FFF2-40B4-BE49-F238E27FC236}">
                <a16:creationId xmlns:a16="http://schemas.microsoft.com/office/drawing/2014/main" id="{DC6666E5-6F35-3AE3-67B5-57289D5A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8" b="40156"/>
          <a:stretch/>
        </p:blipFill>
        <p:spPr bwMode="auto">
          <a:xfrm>
            <a:off x="3666392" y="2788077"/>
            <a:ext cx="8137283" cy="368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47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</a:t>
            </a:r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40A07-8B1F-B131-7DE9-14139C749457}"/>
              </a:ext>
            </a:extLst>
          </p:cNvPr>
          <p:cNvSpPr txBox="1"/>
          <p:nvPr/>
        </p:nvSpPr>
        <p:spPr>
          <a:xfrm>
            <a:off x="648066" y="1061624"/>
            <a:ext cx="108958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 Facial expressions and flat affect in schizophrenia, automatic analysis from </a:t>
            </a:r>
          </a:p>
          <a:p>
            <a:r>
              <a:rPr lang="en-US" sz="2400" dirty="0"/>
              <a:t>            depth camera data</a:t>
            </a:r>
          </a:p>
          <a:p>
            <a:r>
              <a:rPr lang="en-US" sz="2400" b="1" u="sng" dirty="0"/>
              <a:t>Publication:</a:t>
            </a:r>
            <a:r>
              <a:rPr lang="en-US" sz="2400" dirty="0"/>
              <a:t>   IEEE-EMBS International Conference on Biomedical and Health  </a:t>
            </a:r>
          </a:p>
          <a:p>
            <a:r>
              <a:rPr lang="en-US" sz="2400" dirty="0"/>
              <a:t>                          Informatics (BHI) </a:t>
            </a:r>
            <a:r>
              <a:rPr lang="en-US" sz="2000" dirty="0"/>
              <a:t>(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HelveticaNeue Regular"/>
              </a:rPr>
              <a:t>2016</a:t>
            </a:r>
            <a:r>
              <a:rPr lang="en-US" sz="2000" dirty="0"/>
              <a:t>)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245A5-7B1E-8349-DE1D-30D848004C73}"/>
              </a:ext>
            </a:extLst>
          </p:cNvPr>
          <p:cNvSpPr txBox="1"/>
          <p:nvPr/>
        </p:nvSpPr>
        <p:spPr>
          <a:xfrm>
            <a:off x="441354" y="2878475"/>
            <a:ext cx="55198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0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Prominent </a:t>
            </a: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feature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of schizophrenia is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flat facial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activity</a:t>
            </a:r>
            <a:endParaRPr lang="en-US" sz="2000" dirty="0">
              <a:solidFill>
                <a:srgbClr val="333333"/>
              </a:solidFill>
              <a:latin typeface="HelveticaNeue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  <a:latin typeface="HelveticaNeue Regular"/>
              </a:rPr>
              <a:t>D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edicated software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to automatically measure the facial activity of schizophrenia patients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K-means clustering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analysis of 7 facial-clusters.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85%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correct diagnosis classification rate in a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Neue Regular"/>
              </a:rPr>
              <a:t>SVM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 based two-step algorithm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Neue Regular"/>
              </a:rPr>
              <a:t>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ignificant correlation with Flat Affect severity.</a:t>
            </a:r>
          </a:p>
        </p:txBody>
      </p:sp>
      <p:pic>
        <p:nvPicPr>
          <p:cNvPr id="1026" name="Picture 2" descr="Fig. 1: - Illustration of the 2-step algorithm used for learning. Interview data of each individual subject was divided into 30 seconds long segments, and features were calculated separately for each segment $(F1)$. In step 1, a learner was trained on the segments of all train subjects, giving as output the first model weights $(W1)$ and a prediction for each segment. In step 2 for each subject, prediction mean and standard deviation over all segments were calculated $(F2)$ and a second learner was trained to predict subject's label from these moments $(W2)$">
            <a:extLst>
              <a:ext uri="{FF2B5EF4-FFF2-40B4-BE49-F238E27FC236}">
                <a16:creationId xmlns:a16="http://schemas.microsoft.com/office/drawing/2014/main" id="{8A39C38E-57AC-32BB-218D-2FC3F441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631284"/>
            <a:ext cx="52387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: - Correlation between flat affect score and the prediction of the learning algorithm using the train data">
            <a:extLst>
              <a:ext uri="{FF2B5EF4-FFF2-40B4-BE49-F238E27FC236}">
                <a16:creationId xmlns:a16="http://schemas.microsoft.com/office/drawing/2014/main" id="{CB8CD5B3-9FC3-CCA1-45EB-BBD2E98D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41" y="4308236"/>
            <a:ext cx="3970459" cy="22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5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</a:t>
            </a:r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089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/>
              <a:t>Title:</a:t>
            </a:r>
            <a:r>
              <a:rPr lang="en-US" sz="2400" dirty="0"/>
              <a:t>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Automatic recognition of schizophrenia from facial videos using 3D convolutional </a:t>
            </a:r>
            <a:endParaRPr lang="en-US" sz="2400" dirty="0">
              <a:solidFill>
                <a:srgbClr val="1F1F1F"/>
              </a:solidFill>
              <a:latin typeface="ElsevierGulliver"/>
            </a:endParaRPr>
          </a:p>
          <a:p>
            <a:pPr algn="l"/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           neural network</a:t>
            </a:r>
          </a:p>
          <a:p>
            <a:r>
              <a:rPr lang="en-US" sz="2400" b="1" u="sng" dirty="0"/>
              <a:t>Publication:</a:t>
            </a:r>
            <a:r>
              <a:rPr lang="en-US" sz="2400" dirty="0"/>
              <a:t> </a:t>
            </a:r>
            <a:r>
              <a:rPr lang="en-IN" sz="2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Asian Journal of Psychiatry 77 (2022) (Elsevier)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251314" y="2713947"/>
            <a:ext cx="10821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33"/>
                </a:solidFill>
                <a:latin typeface="HelveticaNeue Regular"/>
              </a:rPr>
              <a:t>Inference</a:t>
            </a:r>
            <a:r>
              <a:rPr lang="en-US" sz="2400" b="1" i="0" u="sng" dirty="0">
                <a:solidFill>
                  <a:srgbClr val="333333"/>
                </a:solidFill>
                <a:effectLst/>
                <a:latin typeface="HelveticaNeue Regular"/>
              </a:rPr>
              <a:t>:</a:t>
            </a:r>
          </a:p>
        </p:txBody>
      </p:sp>
      <p:pic>
        <p:nvPicPr>
          <p:cNvPr id="5122" name="Picture 2" descr="Fig. 3">
            <a:extLst>
              <a:ext uri="{FF2B5EF4-FFF2-40B4-BE49-F238E27FC236}">
                <a16:creationId xmlns:a16="http://schemas.microsoft.com/office/drawing/2014/main" id="{8D985EAE-B186-2D06-F0DC-3E4825F3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57" y="2652543"/>
            <a:ext cx="6810375" cy="359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C6A24-A5EA-10D3-A4FC-8E5226009643}"/>
              </a:ext>
            </a:extLst>
          </p:cNvPr>
          <p:cNvSpPr txBox="1"/>
          <p:nvPr/>
        </p:nvSpPr>
        <p:spPr>
          <a:xfrm>
            <a:off x="331910" y="3187138"/>
            <a:ext cx="4037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 Preprocessed facial videos were used to train the Resnet18_3D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ElsevierGulliver"/>
              </a:rPr>
              <a:t> Dynamic changes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in the facial region is a marker of schizophrenia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en-US" sz="2400" b="1" i="0" dirty="0">
                <a:solidFill>
                  <a:srgbClr val="1F1F1F"/>
                </a:solidFill>
                <a:effectLst/>
                <a:latin typeface="ElsevierGulliver"/>
              </a:rPr>
              <a:t>Resnet18_3D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 achieved </a:t>
            </a:r>
            <a:r>
              <a:rPr lang="en-US" sz="2400" b="1" i="0" dirty="0">
                <a:solidFill>
                  <a:srgbClr val="1F1F1F"/>
                </a:solidFill>
                <a:effectLst/>
                <a:latin typeface="ElsevierGulliver"/>
              </a:rPr>
              <a:t>89%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ElsevierGulliver"/>
              </a:rPr>
              <a:t>accuracy.</a:t>
            </a:r>
          </a:p>
        </p:txBody>
      </p:sp>
    </p:spTree>
    <p:extLst>
      <p:ext uri="{BB962C8B-B14F-4D97-AF65-F5344CB8AC3E}">
        <p14:creationId xmlns:p14="http://schemas.microsoft.com/office/powerpoint/2010/main" val="317536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2478A-F04A-7E71-3CCC-BEF79415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1F57-B12E-01FA-6860-3744A7918CF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Literature Survey – Reference </a:t>
            </a:r>
            <a:r>
              <a:rPr lang="en-US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PAper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936CF-80C4-BC88-6CE9-517CDEA1D0C9}"/>
              </a:ext>
            </a:extLst>
          </p:cNvPr>
          <p:cNvSpPr txBox="1"/>
          <p:nvPr/>
        </p:nvSpPr>
        <p:spPr>
          <a:xfrm>
            <a:off x="648066" y="1061624"/>
            <a:ext cx="10895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Title:</a:t>
            </a:r>
            <a:r>
              <a:rPr lang="en-US" sz="2400" dirty="0"/>
              <a:t> Recognizing schizophrenia using facial expressions based on convolutional   </a:t>
            </a:r>
          </a:p>
          <a:p>
            <a:r>
              <a:rPr lang="en-US" sz="2400" dirty="0"/>
              <a:t>            neural network</a:t>
            </a:r>
          </a:p>
          <a:p>
            <a:r>
              <a:rPr lang="en-US" sz="2400" b="1" u="sng" dirty="0"/>
              <a:t>Publication:</a:t>
            </a:r>
            <a:r>
              <a:rPr lang="en-US" sz="2400" dirty="0"/>
              <a:t> </a:t>
            </a:r>
            <a:r>
              <a:rPr lang="en-IN" sz="2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Brain and </a:t>
            </a:r>
            <a:r>
              <a:rPr lang="en-IN" sz="2400" b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lang="en-IN" sz="2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DF53-687D-123C-5276-793FEC6BA28D}"/>
              </a:ext>
            </a:extLst>
          </p:cNvPr>
          <p:cNvSpPr txBox="1"/>
          <p:nvPr/>
        </p:nvSpPr>
        <p:spPr>
          <a:xfrm>
            <a:off x="561611" y="2456552"/>
            <a:ext cx="59681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effectLst/>
              </a:rPr>
              <a:t>Inference: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To investigate objective differences in facial expressions between SCZ patients and healthy controls using </a:t>
            </a:r>
            <a:r>
              <a:rPr lang="en-US" sz="2400" b="1" dirty="0">
                <a:effectLst/>
              </a:rPr>
              <a:t>deep learning</a:t>
            </a:r>
            <a:r>
              <a:rPr lang="en-US" sz="2400" dirty="0">
                <a:effectLst/>
              </a:rPr>
              <a:t> algorithm and statistical analyses.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>
                <a:effectLst/>
              </a:rPr>
              <a:t>he </a:t>
            </a:r>
            <a:r>
              <a:rPr lang="en-US" sz="2400" b="1" dirty="0">
                <a:effectLst/>
              </a:rPr>
              <a:t>video data</a:t>
            </a:r>
            <a:r>
              <a:rPr lang="en-US" sz="2400" dirty="0">
                <a:effectLst/>
              </a:rPr>
              <a:t> was used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The </a:t>
            </a:r>
            <a:r>
              <a:rPr lang="en-US" sz="2400" b="1" dirty="0">
                <a:effectLst/>
              </a:rPr>
              <a:t>trained CNN </a:t>
            </a:r>
            <a:r>
              <a:rPr lang="en-US" sz="2400" dirty="0">
                <a:effectLst/>
              </a:rPr>
              <a:t>achieved an overall accuracy of </a:t>
            </a:r>
            <a:r>
              <a:rPr lang="en-US" sz="2400" b="1" dirty="0">
                <a:effectLst/>
              </a:rPr>
              <a:t>95.18%</a:t>
            </a:r>
            <a:r>
              <a:rPr lang="en-US" sz="2400" dirty="0">
                <a:effectLst/>
              </a:rPr>
              <a:t> for classifying “healthy control” or “SCZ patient.”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9DD5B-415D-64E8-337B-75966DE4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690947" y="1661788"/>
            <a:ext cx="4501661" cy="50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30AD-B4BB-6458-4B29-8C0CDE6B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CF4D3-971D-6591-67F7-1FC954A73B63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Objectives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5A154F-011D-40B7-863D-B28EFBF6BF2A}"/>
              </a:ext>
            </a:extLst>
          </p:cNvPr>
          <p:cNvSpPr/>
          <p:nvPr/>
        </p:nvSpPr>
        <p:spPr>
          <a:xfrm>
            <a:off x="413239" y="1230410"/>
            <a:ext cx="11087100" cy="961249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 Computer-Aided Diagnosis (CAD) system for schizophrenia </a:t>
            </a:r>
          </a:p>
          <a:p>
            <a:r>
              <a:rPr lang="en-US" sz="2800" dirty="0"/>
              <a:t>              detection using face</a:t>
            </a:r>
            <a:endParaRPr lang="en-IN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2FFA7E-34F0-CC1A-6FFD-10500EC6823D}"/>
              </a:ext>
            </a:extLst>
          </p:cNvPr>
          <p:cNvSpPr/>
          <p:nvPr/>
        </p:nvSpPr>
        <p:spPr>
          <a:xfrm>
            <a:off x="485160" y="2417841"/>
            <a:ext cx="11003455" cy="1031631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Implementation of ML model for the creation of </a:t>
            </a:r>
            <a:r>
              <a:rPr lang="en-US" sz="2800" b="1" dirty="0"/>
              <a:t>hand-crafted </a:t>
            </a:r>
          </a:p>
          <a:p>
            <a:r>
              <a:rPr lang="en-US" sz="2800" b="1" dirty="0"/>
              <a:t>            features</a:t>
            </a:r>
            <a:endParaRPr lang="en-IN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2D67C4-6077-0BAA-5D87-E31B53FB9D24}"/>
              </a:ext>
            </a:extLst>
          </p:cNvPr>
          <p:cNvSpPr/>
          <p:nvPr/>
        </p:nvSpPr>
        <p:spPr>
          <a:xfrm>
            <a:off x="413238" y="3791386"/>
            <a:ext cx="11075377" cy="835022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800" dirty="0"/>
              <a:t>            Implementation of DL model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6128AE-9A06-B302-D11B-B1EB7B5EBFB6}"/>
              </a:ext>
            </a:extLst>
          </p:cNvPr>
          <p:cNvSpPr/>
          <p:nvPr/>
        </p:nvSpPr>
        <p:spPr>
          <a:xfrm>
            <a:off x="485160" y="5029761"/>
            <a:ext cx="11003455" cy="1022861"/>
          </a:xfrm>
          <a:prstGeom prst="roundRect">
            <a:avLst>
              <a:gd name="adj" fmla="val 10000"/>
            </a:avLst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            Implementation of CAD model by integrating of both ML and DL </a:t>
            </a:r>
          </a:p>
          <a:p>
            <a:r>
              <a:rPr lang="en-US" sz="2800" dirty="0"/>
              <a:t>            model</a:t>
            </a:r>
            <a:endParaRPr lang="en-IN" sz="2800" dirty="0"/>
          </a:p>
        </p:txBody>
      </p:sp>
      <p:pic>
        <p:nvPicPr>
          <p:cNvPr id="4098" name="Picture 2" descr="Computer-aided diagnosis (CAD) system architecture. | Download Scientific  Diagram">
            <a:extLst>
              <a:ext uri="{FF2B5EF4-FFF2-40B4-BE49-F238E27FC236}">
                <a16:creationId xmlns:a16="http://schemas.microsoft.com/office/drawing/2014/main" id="{81CB794A-4C0C-F30A-AB58-B8F5C9719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3" t="13055" r="45401" b="40653"/>
          <a:stretch/>
        </p:blipFill>
        <p:spPr bwMode="auto">
          <a:xfrm>
            <a:off x="413239" y="1276142"/>
            <a:ext cx="975946" cy="86978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E322BF-58B3-4E82-E120-0A2FD8D8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0" t="5600" r="12776" b="1990"/>
          <a:stretch/>
        </p:blipFill>
        <p:spPr>
          <a:xfrm>
            <a:off x="485160" y="3791386"/>
            <a:ext cx="771474" cy="90468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00" name="Picture 4" descr="Create ML | Apple Developer Documentation">
            <a:extLst>
              <a:ext uri="{FF2B5EF4-FFF2-40B4-BE49-F238E27FC236}">
                <a16:creationId xmlns:a16="http://schemas.microsoft.com/office/drawing/2014/main" id="{54EF4184-BDCA-F95E-D2D9-4586E8613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3" t="40124" r="6949" b="42662"/>
          <a:stretch/>
        </p:blipFill>
        <p:spPr bwMode="auto">
          <a:xfrm>
            <a:off x="376207" y="2443630"/>
            <a:ext cx="1012978" cy="9990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evance of Deep Learning in Diagnostics - Medprime">
            <a:extLst>
              <a:ext uri="{FF2B5EF4-FFF2-40B4-BE49-F238E27FC236}">
                <a16:creationId xmlns:a16="http://schemas.microsoft.com/office/drawing/2014/main" id="{57CF159A-0871-4795-A5D8-92B7D8A7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7" t="30323" r="33069" b="14683"/>
          <a:stretch/>
        </p:blipFill>
        <p:spPr bwMode="auto">
          <a:xfrm>
            <a:off x="485160" y="5079699"/>
            <a:ext cx="995915" cy="9729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2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Words>729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ElsevierGulliver</vt:lpstr>
      <vt:lpstr>ElsevierSans</vt:lpstr>
      <vt:lpstr>HelveticaNeue Regular</vt:lpstr>
      <vt:lpstr>Times New Roman</vt:lpstr>
      <vt:lpstr>office theme</vt:lpstr>
      <vt:lpstr>Schizophrenia Disease Prediction using 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MOHAN V - [CB.EN.U4CCE20033]</cp:lastModifiedBy>
  <cp:revision>530</cp:revision>
  <dcterms:created xsi:type="dcterms:W3CDTF">2023-09-06T16:02:09Z</dcterms:created>
  <dcterms:modified xsi:type="dcterms:W3CDTF">2023-09-28T18:36:54Z</dcterms:modified>
</cp:coreProperties>
</file>